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7" r:id="rId18"/>
    <p:sldId id="338" r:id="rId19"/>
    <p:sldId id="369" r:id="rId20"/>
    <p:sldId id="368" r:id="rId21"/>
    <p:sldId id="370" r:id="rId22"/>
    <p:sldId id="267" r:id="rId23"/>
    <p:sldId id="321" r:id="rId24"/>
    <p:sldId id="371" r:id="rId25"/>
    <p:sldId id="269" r:id="rId26"/>
    <p:sldId id="372" r:id="rId27"/>
    <p:sldId id="271" r:id="rId28"/>
    <p:sldId id="373" r:id="rId29"/>
    <p:sldId id="376" r:id="rId30"/>
    <p:sldId id="413" r:id="rId31"/>
    <p:sldId id="374" r:id="rId32"/>
    <p:sldId id="453" r:id="rId33"/>
    <p:sldId id="426" r:id="rId34"/>
    <p:sldId id="427" r:id="rId35"/>
    <p:sldId id="428" r:id="rId36"/>
    <p:sldId id="430" r:id="rId37"/>
    <p:sldId id="431" r:id="rId38"/>
    <p:sldId id="432" r:id="rId39"/>
    <p:sldId id="433" r:id="rId40"/>
    <p:sldId id="383" r:id="rId41"/>
    <p:sldId id="448" r:id="rId42"/>
    <p:sldId id="449" r:id="rId43"/>
    <p:sldId id="450" r:id="rId44"/>
    <p:sldId id="452" r:id="rId45"/>
    <p:sldId id="451" r:id="rId46"/>
    <p:sldId id="454" r:id="rId47"/>
    <p:sldId id="386" r:id="rId48"/>
    <p:sldId id="418" r:id="rId49"/>
    <p:sldId id="419" r:id="rId50"/>
    <p:sldId id="421" r:id="rId51"/>
    <p:sldId id="422" r:id="rId52"/>
    <p:sldId id="423" r:id="rId53"/>
    <p:sldId id="424" r:id="rId54"/>
    <p:sldId id="425" r:id="rId55"/>
    <p:sldId id="396" r:id="rId56"/>
    <p:sldId id="438" r:id="rId57"/>
    <p:sldId id="439" r:id="rId58"/>
    <p:sldId id="440" r:id="rId59"/>
    <p:sldId id="441" r:id="rId60"/>
    <p:sldId id="443" r:id="rId61"/>
    <p:sldId id="442" r:id="rId62"/>
    <p:sldId id="455" r:id="rId63"/>
    <p:sldId id="283" r:id="rId64"/>
    <p:sldId id="402" r:id="rId65"/>
    <p:sldId id="404" r:id="rId66"/>
    <p:sldId id="407" r:id="rId67"/>
    <p:sldId id="406" r:id="rId68"/>
    <p:sldId id="456" r:id="rId69"/>
    <p:sldId id="435" r:id="rId70"/>
    <p:sldId id="409" r:id="rId71"/>
    <p:sldId id="411" r:id="rId72"/>
    <p:sldId id="436" r:id="rId73"/>
    <p:sldId id="437" r:id="rId74"/>
    <p:sldId id="444" r:id="rId75"/>
    <p:sldId id="446" r:id="rId76"/>
    <p:sldId id="445" r:id="rId77"/>
    <p:sldId id="412" r:id="rId78"/>
    <p:sldId id="447" r:id="rId79"/>
    <p:sldId id="408" r:id="rId80"/>
    <p:sldId id="457" r:id="rId81"/>
    <p:sldId id="400" r:id="rId82"/>
    <p:sldId id="414" r:id="rId83"/>
    <p:sldId id="294" r:id="rId84"/>
    <p:sldId id="416" r:id="rId85"/>
    <p:sldId id="293" r:id="rId86"/>
    <p:sldId id="417" r:id="rId87"/>
    <p:sldId id="434"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7"/>
            <p14:sldId id="338"/>
            <p14:sldId id="369"/>
            <p14:sldId id="368"/>
          </p14:sldIdLst>
        </p14:section>
        <p14:section name="Problem Reso: T.A.P. Intro" id="{26426D29-CB7F-4F35-82E4-80DB2EF72F8F}">
          <p14:sldIdLst>
            <p14:sldId id="370"/>
            <p14:sldId id="267"/>
            <p14:sldId id="321"/>
            <p14:sldId id="371"/>
          </p14:sldIdLst>
        </p14:section>
        <p14:section name="T.A.P. Components" id="{E80C31A2-80E2-4DDC-AAB9-1284540D297D}">
          <p14:sldIdLst>
            <p14:sldId id="269"/>
            <p14:sldId id="372"/>
            <p14:sldId id="271"/>
            <p14:sldId id="373"/>
            <p14:sldId id="376"/>
            <p14:sldId id="413"/>
            <p14:sldId id="374"/>
          </p14:sldIdLst>
        </p14:section>
        <p14:section name="T.A.P. Creation" id="{0C355B7F-C643-42AC-93DA-BB18ED334BBC}">
          <p14:sldIdLst>
            <p14:sldId id="453"/>
            <p14:sldId id="426"/>
            <p14:sldId id="427"/>
            <p14:sldId id="428"/>
            <p14:sldId id="430"/>
            <p14:sldId id="431"/>
            <p14:sldId id="432"/>
            <p14:sldId id="433"/>
            <p14:sldId id="383"/>
            <p14:sldId id="448"/>
            <p14:sldId id="449"/>
            <p14:sldId id="450"/>
            <p14:sldId id="452"/>
            <p14:sldId id="451"/>
            <p14:sldId id="454"/>
            <p14:sldId id="386"/>
            <p14:sldId id="418"/>
            <p14:sldId id="419"/>
            <p14:sldId id="421"/>
            <p14:sldId id="422"/>
            <p14:sldId id="423"/>
            <p14:sldId id="424"/>
            <p14:sldId id="425"/>
            <p14:sldId id="396"/>
            <p14:sldId id="438"/>
            <p14:sldId id="439"/>
            <p14:sldId id="440"/>
            <p14:sldId id="441"/>
            <p14:sldId id="443"/>
            <p14:sldId id="442"/>
            <p14:sldId id="455"/>
            <p14:sldId id="283"/>
            <p14:sldId id="402"/>
            <p14:sldId id="404"/>
            <p14:sldId id="407"/>
            <p14:sldId id="406"/>
            <p14:sldId id="456"/>
            <p14:sldId id="435"/>
            <p14:sldId id="409"/>
            <p14:sldId id="411"/>
            <p14:sldId id="436"/>
            <p14:sldId id="437"/>
            <p14:sldId id="444"/>
            <p14:sldId id="446"/>
            <p14:sldId id="445"/>
            <p14:sldId id="412"/>
            <p14:sldId id="447"/>
            <p14:sldId id="408"/>
            <p14:sldId id="457"/>
            <p14:sldId id="400"/>
          </p14:sldIdLst>
        </p14:section>
        <p14:section name="Problem Resolution Proof" id="{CFFBC019-81DE-4436-BF4C-E5F5B1288364}">
          <p14:sldIdLst>
            <p14:sldId id="414"/>
            <p14:sldId id="294"/>
            <p14:sldId id="416"/>
            <p14:sldId id="293"/>
            <p14:sldId id="417"/>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42" autoAdjust="0"/>
    <p:restoredTop sz="67199" autoAdjust="0"/>
  </p:normalViewPr>
  <p:slideViewPr>
    <p:cSldViewPr snapToGrid="0">
      <p:cViewPr varScale="1">
        <p:scale>
          <a:sx n="58" d="100"/>
          <a:sy n="58" d="100"/>
        </p:scale>
        <p:origin x="77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about Multiple Tests in</a:t>
            </a:r>
            <a:r>
              <a:rPr lang="en-US" baseline="0" dirty="0" smtClean="0"/>
              <a:t> multiple environments?</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Can anyone on your team, run and examine your results?</a:t>
            </a:r>
            <a:r>
              <a:rPr lang="en-US" baseline="0" dirty="0" smtClean="0"/>
              <a:t> Can your product owner do this? Is your QA the only one who can do this?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Don’t worry about it, I was never very good at pop quizzes either. I would always sweat a lot…But let’s not worry about results. Let’s look forward, to the future, let’s think of how we can improve your situation.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automation in the crowd, but if we don’t have an effective way to organize, scale, and share results of our test automation, we are merely at hamster level. We have a proof of concept, but we are not taking full advantage of the power of test automation. How do we unleash 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 The concept that will solve all of your problems!</a:t>
            </a:r>
            <a:r>
              <a:rPr lang="en-US" baseline="0" dirty="0" smtClean="0"/>
              <a:t> Well at least in the test automation sphere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unleash the power of test automation. We want to make our hamster run fast enough to</a:t>
            </a:r>
            <a:r>
              <a:rPr lang="en-US" baseline="0" dirty="0" smtClean="0"/>
              <a:t> produce an equivalent amount of power as this giant waterfall!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9904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to help you! I want to show you how we have been able to use this concept of a test automation pipeline, to scale, share and broaden your test automation!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81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98888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generic: it can be applied to the testing of any product.</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am a sailor and a soon to be father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process is adopted early in the SDLC: This minimizes ambiguity when execution failures arise. You will know whether the environment is to blame or not to blame.</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99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include TFS,</a:t>
            </a:r>
            <a:r>
              <a:rPr lang="en-US" sz="1200" b="0" i="0" kern="1200" baseline="0" dirty="0" smtClean="0">
                <a:solidFill>
                  <a:schemeClr val="tx1"/>
                </a:solidFill>
                <a:effectLst/>
                <a:latin typeface="+mn-lt"/>
                <a:ea typeface="+mn-ea"/>
                <a:cs typeface="+mn-cs"/>
              </a:rPr>
              <a:t> VSTS, Jenkins and even a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plugins such as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test”.</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Orchestrator is like the Matrix Operator. It sends</a:t>
            </a:r>
            <a:r>
              <a:rPr lang="en-US" baseline="0" dirty="0" smtClean="0"/>
              <a:t> tests into the environment, and pulls out results when they are done.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95014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a:t>
            </a:r>
          </a:p>
          <a:p>
            <a:endParaRPr lang="en-US" dirty="0" smtClean="0"/>
          </a:p>
          <a:p>
            <a:r>
              <a:rPr lang="en-US" dirty="0" smtClean="0"/>
              <a:t>Examples</a:t>
            </a:r>
            <a:r>
              <a:rPr lang="en-US" baseline="0" dirty="0" smtClean="0"/>
              <a:t> of these environments include but are not limited to: XTC, MTM, Sauce, and Selenium Grid.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test orchestrator is the matrix operator, then the execution environment is THE MATRIX MAN….IT RUNS THE TESTS, IT CONTROLS THE TESTS…as far as the tests are concerned, it doesn’t even exist. It’s THEIR WORLD!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88144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the components and concepts, let’s dive a bit deeper into the Test Automation rabbit hole and explore how to implement the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5606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92637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72185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39884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love learning about technology and implementing technical processes into our QA process</a:t>
            </a:r>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973399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129648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461536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3867528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 </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ALSO, we can control open source better! We can figure out exactly how it works, and even add plugins if necessary (</a:t>
            </a:r>
            <a:r>
              <a:rPr lang="en-US" sz="1200" b="0" i="0" u="none" kern="1200" baseline="0" dirty="0" err="1" smtClean="0">
                <a:solidFill>
                  <a:schemeClr val="tx1"/>
                </a:solidFill>
                <a:effectLst/>
                <a:latin typeface="+mn-lt"/>
                <a:ea typeface="+mn-ea"/>
                <a:cs typeface="+mn-cs"/>
              </a:rPr>
              <a:t>ie</a:t>
            </a:r>
            <a:r>
              <a:rPr lang="en-US" sz="1200" b="0" i="0" u="none" kern="1200" baseline="0" dirty="0" smtClean="0">
                <a:solidFill>
                  <a:schemeClr val="tx1"/>
                </a:solidFill>
                <a:effectLst/>
                <a:latin typeface="+mn-lt"/>
                <a:ea typeface="+mn-ea"/>
                <a:cs typeface="+mn-cs"/>
              </a:rPr>
              <a:t>. Jenkins)</a:t>
            </a:r>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3095641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38032657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1040156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how an orchestrator is implemented at Title Source Technology</a:t>
            </a:r>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2677893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the concept of a build: A series</a:t>
            </a:r>
            <a:r>
              <a:rPr lang="en-US" baseline="0" dirty="0" smtClean="0"/>
              <a:t> of steps that need to be implemented so a test run can be kicked off.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971380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compiles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572520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a:t>
            </a:r>
            <a:r>
              <a:rPr lang="en-US" baseline="0" dirty="0" smtClean="0"/>
              <a:t> that it is my duty to share ideas, which have worked and would benefit the community. So here I am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723195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8429012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endParaRPr lang="en-US" sz="1200" b="0" i="0" kern="1200" baseline="0" dirty="0" smtClean="0">
              <a:solidFill>
                <a:schemeClr val="tx1"/>
              </a:solidFill>
              <a:effectLst/>
              <a:latin typeface="+mn-lt"/>
              <a:ea typeface="+mn-ea"/>
              <a:cs typeface="+mn-cs"/>
            </a:endParaRP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125953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3823436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1568223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Open source tools give you the ability to troubleshoot really deep!!!! You can even write your versions or plugins!</a:t>
            </a:r>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2796943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2143551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905759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79772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201131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Selenium Grid: Open source on </a:t>
            </a:r>
            <a:r>
              <a:rPr lang="en-US" dirty="0" err="1" smtClean="0"/>
              <a:t>prem</a:t>
            </a:r>
            <a:r>
              <a:rPr lang="en-US" baseline="0" dirty="0" smtClean="0"/>
              <a:t> implementation…we have a Vista testing environment? WTF!!!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3951722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Sauce Labs: In cloud</a:t>
            </a:r>
            <a:r>
              <a:rPr lang="en-US" baseline="0" dirty="0" smtClean="0"/>
              <a:t> web testing environment. Great for flexibility! From Win 10 and the dev version of chrome to Win XP on IE6, with Linux in between. Tons of environments are supported!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747808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2856 devices!!!!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1186909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157383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2443894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32507906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3993383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trinity and her pistol? Or Neo and his mini gun?</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704609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392925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definition, how many of you have some sort of test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7968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3032951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step is probably the hardest. You have to educate your team about where to find test results and how to push tests through the pipeline! It won’t be as easy as plugging them into the Matrix to learn kung </a:t>
            </a:r>
            <a:r>
              <a:rPr lang="en-US" sz="1200" b="0" i="0" kern="1200" baseline="0" dirty="0" err="1" smtClean="0">
                <a:solidFill>
                  <a:schemeClr val="tx1"/>
                </a:solidFill>
                <a:effectLst/>
                <a:latin typeface="+mn-lt"/>
                <a:ea typeface="+mn-ea"/>
                <a:cs typeface="+mn-cs"/>
              </a:rPr>
              <a:t>fu</a:t>
            </a:r>
            <a:r>
              <a:rPr lang="en-US" sz="1200" b="0" i="0" kern="1200" baseline="0" dirty="0" smtClean="0">
                <a:solidFill>
                  <a:schemeClr val="tx1"/>
                </a:solidFill>
                <a:effectLst/>
                <a:latin typeface="+mn-lt"/>
                <a:ea typeface="+mn-ea"/>
                <a:cs typeface="+mn-cs"/>
              </a:rPr>
              <a:t>, but no fear, you can do it! Let’s see how!</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1251258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68</a:t>
            </a:fld>
            <a:endParaRPr lang="en-US"/>
          </a:p>
        </p:txBody>
      </p:sp>
    </p:spTree>
    <p:extLst>
      <p:ext uri="{BB962C8B-B14F-4D97-AF65-F5344CB8AC3E}">
        <p14:creationId xmlns:p14="http://schemas.microsoft.com/office/powerpoint/2010/main" val="3648597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blog:</a:t>
            </a:r>
            <a:r>
              <a:rPr lang="en-US" baseline="0" dirty="0" smtClean="0"/>
              <a:t> great way to share information and have a reference page. Easiest to do as you are going. Even in rough form!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69</a:t>
            </a:fld>
            <a:endParaRPr lang="en-US"/>
          </a:p>
        </p:txBody>
      </p:sp>
    </p:spTree>
    <p:extLst>
      <p:ext uri="{BB962C8B-B14F-4D97-AF65-F5344CB8AC3E}">
        <p14:creationId xmlns:p14="http://schemas.microsoft.com/office/powerpoint/2010/main" val="279908651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70</a:t>
            </a:fld>
            <a:endParaRPr lang="en-US"/>
          </a:p>
        </p:txBody>
      </p:sp>
    </p:spTree>
    <p:extLst>
      <p:ext uri="{BB962C8B-B14F-4D97-AF65-F5344CB8AC3E}">
        <p14:creationId xmlns:p14="http://schemas.microsoft.com/office/powerpoint/2010/main" val="39905335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Good</a:t>
            </a:r>
            <a:r>
              <a:rPr lang="en-US" baseline="0" dirty="0" smtClean="0"/>
              <a:t> for mass updates. Doesn’t have to be email, could be </a:t>
            </a:r>
            <a:r>
              <a:rPr lang="en-US" baseline="0" dirty="0" err="1" smtClean="0"/>
              <a:t>whatsapp</a:t>
            </a:r>
            <a:r>
              <a:rPr lang="en-US" baseline="0" dirty="0" smtClean="0"/>
              <a:t>, could be </a:t>
            </a:r>
            <a:r>
              <a:rPr lang="en-US" baseline="0" dirty="0" err="1" smtClean="0"/>
              <a:t>hipchat</a:t>
            </a:r>
            <a:r>
              <a:rPr lang="en-US" baseline="0" dirty="0" smtClean="0"/>
              <a:t>, slack, whatever your team uses. You could even have a </a:t>
            </a:r>
            <a:r>
              <a:rPr lang="en-US" baseline="0" dirty="0" err="1" smtClean="0"/>
              <a:t>slackbot</a:t>
            </a:r>
            <a:r>
              <a:rPr lang="en-US" baseline="0" dirty="0" smtClean="0"/>
              <a:t> to communicate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71</a:t>
            </a:fld>
            <a:endParaRPr lang="en-US"/>
          </a:p>
        </p:txBody>
      </p:sp>
    </p:spTree>
    <p:extLst>
      <p:ext uri="{BB962C8B-B14F-4D97-AF65-F5344CB8AC3E}">
        <p14:creationId xmlns:p14="http://schemas.microsoft.com/office/powerpoint/2010/main" val="866860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have a TLDR section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72</a:t>
            </a:fld>
            <a:endParaRPr lang="en-US"/>
          </a:p>
        </p:txBody>
      </p:sp>
    </p:spTree>
    <p:extLst>
      <p:ext uri="{BB962C8B-B14F-4D97-AF65-F5344CB8AC3E}">
        <p14:creationId xmlns:p14="http://schemas.microsoft.com/office/powerpoint/2010/main" val="6195507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summary of multiple pipelines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73</a:t>
            </a:fld>
            <a:endParaRPr lang="en-US"/>
          </a:p>
        </p:txBody>
      </p:sp>
    </p:spTree>
    <p:extLst>
      <p:ext uri="{BB962C8B-B14F-4D97-AF65-F5344CB8AC3E}">
        <p14:creationId xmlns:p14="http://schemas.microsoft.com/office/powerpoint/2010/main" val="8283451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technique!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74</a:t>
            </a:fld>
            <a:endParaRPr lang="en-US"/>
          </a:p>
        </p:txBody>
      </p:sp>
    </p:spTree>
    <p:extLst>
      <p:ext uri="{BB962C8B-B14F-4D97-AF65-F5344CB8AC3E}">
        <p14:creationId xmlns:p14="http://schemas.microsoft.com/office/powerpoint/2010/main" val="9163126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example with very good information (again from TFS,</a:t>
            </a:r>
            <a:r>
              <a:rPr lang="en-US" baseline="0" dirty="0" smtClean="0"/>
              <a:t> but plugins exist for Jenkins)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75</a:t>
            </a:fld>
            <a:endParaRPr lang="en-US"/>
          </a:p>
        </p:txBody>
      </p:sp>
    </p:spTree>
    <p:extLst>
      <p:ext uri="{BB962C8B-B14F-4D97-AF65-F5344CB8AC3E}">
        <p14:creationId xmlns:p14="http://schemas.microsoft.com/office/powerpoint/2010/main" val="413239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 Let’s determine how mature of a process you have, and how we can make</a:t>
            </a:r>
            <a:r>
              <a:rPr lang="en-US" baseline="0" dirty="0" smtClean="0"/>
              <a:t> it better.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76</a:t>
            </a:fld>
            <a:endParaRPr lang="en-US"/>
          </a:p>
        </p:txBody>
      </p:sp>
    </p:spTree>
    <p:extLst>
      <p:ext uri="{BB962C8B-B14F-4D97-AF65-F5344CB8AC3E}">
        <p14:creationId xmlns:p14="http://schemas.microsoft.com/office/powerpoint/2010/main" val="14828827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Establishing</a:t>
            </a:r>
            <a:r>
              <a:rPr lang="en-US" baseline="0" dirty="0" smtClean="0"/>
              <a:t> a QA community to bounce ideas off of each other has been huge for us. We have found a place where we can have a safe area for conflict, and then bring a united front to our teams with respect to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77</a:t>
            </a:fld>
            <a:endParaRPr lang="en-US"/>
          </a:p>
        </p:txBody>
      </p:sp>
    </p:spTree>
    <p:extLst>
      <p:ext uri="{BB962C8B-B14F-4D97-AF65-F5344CB8AC3E}">
        <p14:creationId xmlns:p14="http://schemas.microsoft.com/office/powerpoint/2010/main" val="31013840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step</a:t>
            </a:r>
            <a:r>
              <a:rPr lang="en-US" baseline="0" dirty="0" smtClean="0"/>
              <a:t> back a bit. We’ve covered a lot of stuff right? We went through the process of the implementation! Let’s ensure we remember what it is we were trying to do and why.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78</a:t>
            </a:fld>
            <a:endParaRPr lang="en-US"/>
          </a:p>
        </p:txBody>
      </p:sp>
    </p:spTree>
    <p:extLst>
      <p:ext uri="{BB962C8B-B14F-4D97-AF65-F5344CB8AC3E}">
        <p14:creationId xmlns:p14="http://schemas.microsoft.com/office/powerpoint/2010/main" val="200574792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This is what we were trying to achieve! I took you through all the steps, and core concepts, and showed examples.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79</a:t>
            </a:fld>
            <a:endParaRPr lang="en-US"/>
          </a:p>
        </p:txBody>
      </p:sp>
    </p:spTree>
    <p:extLst>
      <p:ext uri="{BB962C8B-B14F-4D97-AF65-F5344CB8AC3E}">
        <p14:creationId xmlns:p14="http://schemas.microsoft.com/office/powerpoint/2010/main" val="12184904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does this really work? Is the process crap? Can it be implemented, and does it provide value???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80</a:t>
            </a:fld>
            <a:endParaRPr lang="en-US"/>
          </a:p>
        </p:txBody>
      </p:sp>
    </p:spTree>
    <p:extLst>
      <p:ext uri="{BB962C8B-B14F-4D97-AF65-F5344CB8AC3E}">
        <p14:creationId xmlns:p14="http://schemas.microsoft.com/office/powerpoint/2010/main" val="11347565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No Bullshit here. Let</a:t>
            </a:r>
            <a:r>
              <a:rPr lang="en-US" baseline="0" dirty="0" smtClean="0"/>
              <a:t> me show you how it worked for my team. We took the red pill and were able to achieve great results. Let’s see what they were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81</a:t>
            </a:fld>
            <a:endParaRPr lang="en-US"/>
          </a:p>
        </p:txBody>
      </p:sp>
    </p:spTree>
    <p:extLst>
      <p:ext uri="{BB962C8B-B14F-4D97-AF65-F5344CB8AC3E}">
        <p14:creationId xmlns:p14="http://schemas.microsoft.com/office/powerpoint/2010/main" val="295969512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implemented the pipeline early on in our automation effort. We spread awareness through our quality champions, and enabled cross functionality on our teams. We achieved results.</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82</a:t>
            </a:fld>
            <a:endParaRPr lang="en-US"/>
          </a:p>
        </p:txBody>
      </p:sp>
    </p:spTree>
    <p:extLst>
      <p:ext uri="{BB962C8B-B14F-4D97-AF65-F5344CB8AC3E}">
        <p14:creationId xmlns:p14="http://schemas.microsoft.com/office/powerpoint/2010/main" val="34725478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83</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of our automation effort, we had 4 people contributing to automation. </a:t>
            </a:r>
          </a:p>
          <a:p>
            <a:endParaRPr lang="en-US" baseline="0" dirty="0" smtClean="0"/>
          </a:p>
          <a:p>
            <a:r>
              <a:rPr lang="en-US" baseline="0" dirty="0" smtClean="0"/>
              <a:t>Today we have 35 QAs, and a growing number of non </a:t>
            </a:r>
            <a:r>
              <a:rPr lang="en-US" baseline="0" dirty="0" err="1" smtClean="0"/>
              <a:t>qas</a:t>
            </a:r>
            <a:r>
              <a:rPr lang="en-US" baseline="0" dirty="0" smtClean="0"/>
              <a:t>. In the last month, 8 </a:t>
            </a:r>
            <a:r>
              <a:rPr lang="en-US" baseline="0" dirty="0" err="1" smtClean="0"/>
              <a:t>devs</a:t>
            </a:r>
            <a:r>
              <a:rPr lang="en-US" baseline="0" dirty="0" smtClean="0"/>
              <a:t> (Bobby, Star, Ankita, Jakob, David, Seth, Rich, Rob), 2 BAs (Paul, Nemo) have also contributed!!!</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84</a:t>
            </a:fld>
            <a:endParaRPr lang="en-US"/>
          </a:p>
        </p:txBody>
      </p:sp>
    </p:spTree>
    <p:extLst>
      <p:ext uri="{BB962C8B-B14F-4D97-AF65-F5344CB8AC3E}">
        <p14:creationId xmlns:p14="http://schemas.microsoft.com/office/powerpoint/2010/main" val="20180828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incident, is a great example</a:t>
            </a:r>
            <a:r>
              <a:rPr lang="en-US" sz="1200" b="0" i="0" kern="1200" baseline="0" dirty="0" smtClean="0">
                <a:solidFill>
                  <a:schemeClr val="tx1"/>
                </a:solidFill>
                <a:effectLst/>
                <a:latin typeface="+mn-lt"/>
                <a:ea typeface="+mn-ea"/>
                <a:cs typeface="+mn-cs"/>
              </a:rPr>
              <a:t> of how sharing our test results has benefitted our team and our quality culture. By giving access to our test pipelines, we are able to proliferate quality throughout our team. This is a true testament to the idea that any team member is able to use the results of our test automation to judge the quality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ESTABLISHING THE PIPELINE, EDUCATING THE TEAM, CAUSED ERIKA TO NOTICE!</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85</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a:t>
            </a:r>
            <a:r>
              <a:rPr lang="en-US" sz="1200" b="0" i="0" kern="1200" baseline="0" dirty="0" smtClean="0">
                <a:solidFill>
                  <a:schemeClr val="tx1"/>
                </a:solidFill>
                <a:effectLst/>
                <a:latin typeface="+mn-lt"/>
                <a:ea typeface="+mn-ea"/>
                <a:cs typeface="+mn-cs"/>
              </a:rPr>
              <a:t> By implementing early in our automation effort, we were able to grow our test suite to over 4k tests, we were able to proliferate quality awareness across our entire team and we were able to implement automation across many different execution environments. Today we talked about why and how our teams should implement Test Automation Pipelines…I am not conducing drug use, but please follow Morpheus’ advice and take the red pill. Go back to your teams, and implement your test automation pipeline as soon as you can.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86</a:t>
            </a:fld>
            <a:endParaRPr lang="en-US"/>
          </a:p>
        </p:txBody>
      </p:sp>
    </p:spTree>
    <p:extLst>
      <p:ext uri="{BB962C8B-B14F-4D97-AF65-F5344CB8AC3E}">
        <p14:creationId xmlns:p14="http://schemas.microsoft.com/office/powerpoint/2010/main" val="4113022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87</a:t>
            </a:fld>
            <a:endParaRPr lang="en-US"/>
          </a:p>
        </p:txBody>
      </p:sp>
    </p:spTree>
    <p:extLst>
      <p:ext uri="{BB962C8B-B14F-4D97-AF65-F5344CB8AC3E}">
        <p14:creationId xmlns:p14="http://schemas.microsoft.com/office/powerpoint/2010/main" val="2033095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Can</a:t>
            </a:r>
            <a:r>
              <a:rPr lang="en-US" baseline="0" dirty="0" smtClean="0"/>
              <a:t> run multiple tests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9/12/2017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9/12/2017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microsoft.com/office/2007/relationships/hdphoto" Target="../media/hdphoto4.wdp"/></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Enabling Critical 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fontScale="90000"/>
          </a:bodyPr>
          <a:lstStyle/>
          <a:p>
            <a:r>
              <a:rPr lang="en-US" dirty="0" smtClean="0"/>
              <a:t>Quiz Time</a:t>
            </a:r>
            <a:r>
              <a:rPr lang="en-US" dirty="0" smtClean="0"/>
              <a:t>!</a:t>
            </a:r>
            <a:br>
              <a:rPr lang="en-US" dirty="0" smtClean="0"/>
            </a:br>
            <a:r>
              <a:rPr lang="en-US" dirty="0" smtClean="0"/>
              <a:t/>
            </a:r>
            <a:br>
              <a:rPr lang="en-US" dirty="0" smtClean="0"/>
            </a:br>
            <a:r>
              <a:rPr lang="en-US" sz="3300" b="0" u="none" dirty="0" smtClean="0"/>
              <a:t>(count “yes” responses in your head)</a:t>
            </a:r>
            <a:endParaRPr lang="en-US" sz="3300" b="0" u="none"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1:</a:t>
            </a:r>
            <a:r>
              <a:rPr lang="en-US" sz="5400" dirty="0" smtClean="0">
                <a:latin typeface="+mn-lt"/>
              </a:rPr>
              <a:t> Can You Run One Test?</a:t>
            </a:r>
            <a:endParaRPr lang="en-US" sz="5400" u="sng" dirty="0">
              <a:latin typeface="+mn-lt"/>
            </a:endParaRPr>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2:</a:t>
            </a:r>
            <a:r>
              <a:rPr lang="en-US" sz="5400" dirty="0" smtClean="0">
                <a:latin typeface="+mn-lt"/>
              </a:rPr>
              <a:t> Can You Run Many Tests?</a:t>
            </a:r>
            <a:endParaRPr lang="en-US" sz="5400" u="sng" dirty="0">
              <a:latin typeface="+mn-lt"/>
            </a:endParaRPr>
          </a:p>
        </p:txBody>
      </p:sp>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3:</a:t>
            </a:r>
            <a:r>
              <a:rPr lang="en-US" sz="5400" dirty="0" smtClean="0">
                <a:latin typeface="+mn-lt"/>
              </a:rPr>
              <a:t> Can You Run Tests In Many Environments?</a:t>
            </a:r>
            <a:endParaRPr lang="en-US" sz="5400" u="sng" dirty="0">
              <a:latin typeface="+mn-lt"/>
            </a:endParaRPr>
          </a:p>
        </p:txBody>
      </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0800" y="1263549"/>
            <a:ext cx="10730400" cy="5333194"/>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2"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4:</a:t>
            </a:r>
            <a:r>
              <a:rPr lang="en-US" sz="5400" dirty="0" smtClean="0">
                <a:latin typeface="+mn-lt"/>
              </a:rPr>
              <a:t> Can You Scale Your Tests?</a:t>
            </a:r>
            <a:endParaRPr lang="en-US" sz="5400" u="sng" dirty="0">
              <a:latin typeface="+mn-lt"/>
            </a:endParaRPr>
          </a:p>
        </p:txBody>
      </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5:</a:t>
            </a:r>
            <a:r>
              <a:rPr lang="en-US" sz="5400" dirty="0" smtClean="0">
                <a:latin typeface="+mn-lt"/>
              </a:rPr>
              <a:t> Can Anyone Run And Examine Your Tests?</a:t>
            </a:r>
            <a:endParaRPr lang="en-US" sz="5400" u="sng" dirty="0">
              <a:latin typeface="+mn-lt"/>
            </a:endParaRPr>
          </a:p>
        </p:txBody>
      </p:sp>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93" y="118872"/>
            <a:ext cx="8815014" cy="6620256"/>
          </a:xfrm>
          <a:prstGeom prst="rect">
            <a:avLst/>
          </a:prstGeom>
        </p:spPr>
      </p:pic>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11" y="118872"/>
            <a:ext cx="9361978" cy="6620256"/>
          </a:xfrm>
          <a:prstGeom prst="rect">
            <a:avLst/>
          </a:prstGeom>
        </p:spPr>
      </p:pic>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7" name="Rectangle 6"/>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 ++</a:t>
            </a:r>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9" y="118872"/>
            <a:ext cx="11769343" cy="6620256"/>
          </a:xfrm>
          <a:prstGeom prst="rect">
            <a:avLst/>
          </a:prstGeom>
        </p:spPr>
      </p:pic>
    </p:spTree>
    <p:extLst>
      <p:ext uri="{BB962C8B-B14F-4D97-AF65-F5344CB8AC3E}">
        <p14:creationId xmlns:p14="http://schemas.microsoft.com/office/powerpoint/2010/main" val="391017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1862" y="119199"/>
            <a:ext cx="8826137" cy="6619603"/>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Tree>
    <p:extLst>
      <p:ext uri="{BB962C8B-B14F-4D97-AF65-F5344CB8AC3E}">
        <p14:creationId xmlns:p14="http://schemas.microsoft.com/office/powerpoint/2010/main" val="3601641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Core Concepts</a:t>
            </a:r>
            <a:endParaRPr lang="en-US" sz="4000" dirty="0"/>
          </a:p>
        </p:txBody>
      </p:sp>
    </p:spTree>
    <p:extLst>
      <p:ext uri="{BB962C8B-B14F-4D97-AF65-F5344CB8AC3E}">
        <p14:creationId xmlns:p14="http://schemas.microsoft.com/office/powerpoint/2010/main" val="1278566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u="sng" dirty="0">
                <a:solidFill>
                  <a:srgbClr val="FF0000"/>
                </a:solidFill>
                <a:latin typeface="+mn-lt"/>
              </a:rPr>
              <a:t>Generic:</a:t>
            </a:r>
            <a:r>
              <a:rPr lang="en-US" sz="5400" dirty="0">
                <a:latin typeface="+mn-lt"/>
              </a:rPr>
              <a:t> </a:t>
            </a:r>
            <a:r>
              <a:rPr lang="en-US" sz="5400" dirty="0" smtClean="0">
                <a:latin typeface="+mn-lt"/>
              </a:rPr>
              <a:t>Testing </a:t>
            </a:r>
            <a:r>
              <a:rPr lang="en-US" sz="5400" dirty="0">
                <a:latin typeface="+mn-lt"/>
              </a:rPr>
              <a:t>For Any Product</a:t>
            </a:r>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798" y="1515437"/>
            <a:ext cx="6500403" cy="487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Autofit/>
          </a:bodyPr>
          <a:lstStyle/>
          <a:p>
            <a:r>
              <a:rPr lang="en-US" sz="5400" u="sng" dirty="0" smtClean="0">
                <a:solidFill>
                  <a:srgbClr val="FF0000"/>
                </a:solidFill>
                <a:latin typeface="+mn-lt"/>
              </a:rPr>
              <a:t>Adopted Early</a:t>
            </a:r>
            <a:r>
              <a:rPr lang="en-US" sz="5400" u="sng" dirty="0">
                <a:solidFill>
                  <a:srgbClr val="FF0000"/>
                </a:solidFill>
                <a:latin typeface="+mn-lt"/>
              </a:rPr>
              <a:t>:</a:t>
            </a:r>
            <a:r>
              <a:rPr lang="en-US" sz="5400" dirty="0">
                <a:latin typeface="+mn-lt"/>
              </a:rPr>
              <a:t> </a:t>
            </a:r>
            <a:r>
              <a:rPr lang="en-US" sz="5400" dirty="0" smtClean="0">
                <a:latin typeface="+mn-lt"/>
              </a:rPr>
              <a:t>Minimize Ambiguity</a:t>
            </a:r>
            <a:endParaRPr lang="en-US" sz="5400" dirty="0">
              <a:latin typeface="+mn-lt"/>
            </a:endParaRPr>
          </a:p>
        </p:txBody>
      </p:sp>
      <p:sp>
        <p:nvSpPr>
          <p:cNvPr id="3" name="Right Arrow 2"/>
          <p:cNvSpPr/>
          <p:nvPr/>
        </p:nvSpPr>
        <p:spPr>
          <a:xfrm rot="10800000">
            <a:off x="8331132" y="1821580"/>
            <a:ext cx="2302568" cy="36874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2" name="Picture 6" descr="Image result for software development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022" y="1072963"/>
            <a:ext cx="5249956" cy="524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Components</a:t>
            </a:r>
            <a:endParaRPr lang="en-US" sz="4000" dirty="0"/>
          </a:p>
        </p:txBody>
      </p:sp>
    </p:spTree>
    <p:extLst>
      <p:ext uri="{BB962C8B-B14F-4D97-AF65-F5344CB8AC3E}">
        <p14:creationId xmlns:p14="http://schemas.microsoft.com/office/powerpoint/2010/main" val="199184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Orchestrator</a:t>
            </a:r>
            <a:endParaRPr lang="en-US" sz="5400" u="sng" dirty="0">
              <a:latin typeface="+mn-lt"/>
            </a:endParaRPr>
          </a:p>
        </p:txBody>
      </p:sp>
      <p:pic>
        <p:nvPicPr>
          <p:cNvPr id="5122" name="Picture 2" descr="Image result for t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659" y="171082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541" y="1844224"/>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72" y="3387170"/>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945309" y="4069263"/>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atrix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 y="171872"/>
            <a:ext cx="11768328" cy="65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9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uc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97" y="3145678"/>
            <a:ext cx="6023104" cy="30115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63" y="1791824"/>
            <a:ext cx="6178973" cy="14932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3835" y="1931223"/>
            <a:ext cx="3036138" cy="121445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Execution Environment</a:t>
            </a:r>
            <a:endParaRPr lang="en-US" sz="5400" u="sng" dirty="0">
              <a:latin typeface="+mn-lt"/>
            </a:endParaRPr>
          </a:p>
        </p:txBody>
      </p:sp>
      <p:pic>
        <p:nvPicPr>
          <p:cNvPr id="24578" name="Picture 2" descr="Image result for selenium gr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836" y="3561463"/>
            <a:ext cx="32480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 y="118872"/>
            <a:ext cx="11769345" cy="6620256"/>
          </a:xfrm>
          <a:prstGeom prst="rect">
            <a:avLst/>
          </a:prstGeom>
        </p:spPr>
      </p:pic>
    </p:spTree>
    <p:extLst>
      <p:ext uri="{BB962C8B-B14F-4D97-AF65-F5344CB8AC3E}">
        <p14:creationId xmlns:p14="http://schemas.microsoft.com/office/powerpoint/2010/main" val="30779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“Take </a:t>
            </a:r>
            <a:r>
              <a:rPr lang="en-US" sz="4800" b="1" dirty="0">
                <a:ln w="0"/>
                <a:effectLst>
                  <a:outerShdw blurRad="38100" dist="19050" dir="2700000" algn="tl" rotWithShape="0">
                    <a:schemeClr val="dk1">
                      <a:alpha val="40000"/>
                    </a:schemeClr>
                  </a:outerShdw>
                </a:effectLst>
              </a:rPr>
              <a:t>the red pill, you stay in Wonderland, and I show you how deep the rabbit hole goes</a:t>
            </a:r>
            <a:r>
              <a:rPr lang="en-US" sz="4800" b="1" dirty="0" smtClean="0">
                <a:ln w="0"/>
                <a:effectLst>
                  <a:outerShdw blurRad="38100" dist="19050" dir="2700000" algn="tl" rotWithShape="0">
                    <a:schemeClr val="dk1">
                      <a:alpha val="40000"/>
                    </a:schemeClr>
                  </a:outerShdw>
                </a:effectLst>
              </a:rPr>
              <a:t>.”</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-Morpheus, Matrix, 1999</a:t>
            </a:r>
          </a:p>
        </p:txBody>
      </p:sp>
    </p:spTree>
    <p:extLst>
      <p:ext uri="{BB962C8B-B14F-4D97-AF65-F5344CB8AC3E}">
        <p14:creationId xmlns:p14="http://schemas.microsoft.com/office/powerpoint/2010/main" val="274637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0992" y="118873"/>
            <a:ext cx="8827008" cy="6620256"/>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 y="118872"/>
            <a:ext cx="11786808" cy="6620256"/>
          </a:xfrm>
          <a:prstGeom prst="rect">
            <a:avLst/>
          </a:prstGeom>
        </p:spPr>
      </p:pic>
    </p:spTree>
    <p:extLst>
      <p:ext uri="{BB962C8B-B14F-4D97-AF65-F5344CB8AC3E}">
        <p14:creationId xmlns:p14="http://schemas.microsoft.com/office/powerpoint/2010/main" val="2120018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Process Implementation</a:t>
            </a:r>
            <a:endParaRPr lang="en-US" sz="4000" dirty="0"/>
          </a:p>
        </p:txBody>
      </p:sp>
    </p:spTree>
    <p:extLst>
      <p:ext uri="{BB962C8B-B14F-4D97-AF65-F5344CB8AC3E}">
        <p14:creationId xmlns:p14="http://schemas.microsoft.com/office/powerpoint/2010/main" val="3040916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1: Pick A Test Orchestrator</a:t>
            </a:r>
            <a:endParaRPr lang="en-US" sz="4000" dirty="0"/>
          </a:p>
        </p:txBody>
      </p:sp>
    </p:spTree>
    <p:extLst>
      <p:ext uri="{BB962C8B-B14F-4D97-AF65-F5344CB8AC3E}">
        <p14:creationId xmlns:p14="http://schemas.microsoft.com/office/powerpoint/2010/main" val="3644983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1:</a:t>
            </a:r>
            <a:r>
              <a:rPr lang="en-US" sz="5400" dirty="0" smtClean="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5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7352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544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65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66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0044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94908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872"/>
            <a:ext cx="8827008" cy="6620256"/>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Orchestrator</a:t>
            </a:r>
            <a:endParaRPr lang="en-US" sz="4000" dirty="0"/>
          </a:p>
        </p:txBody>
      </p:sp>
    </p:spTree>
    <p:extLst>
      <p:ext uri="{BB962C8B-B14F-4D97-AF65-F5344CB8AC3E}">
        <p14:creationId xmlns:p14="http://schemas.microsoft.com/office/powerpoint/2010/main" val="39884888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4032296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40796942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201728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18922573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6958924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2: Pick A Test Execution Environment</a:t>
            </a:r>
            <a:endParaRPr lang="en-US" sz="4000" dirty="0"/>
          </a:p>
        </p:txBody>
      </p:sp>
    </p:spTree>
    <p:extLst>
      <p:ext uri="{BB962C8B-B14F-4D97-AF65-F5344CB8AC3E}">
        <p14:creationId xmlns:p14="http://schemas.microsoft.com/office/powerpoint/2010/main" val="7217200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44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530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424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462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63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978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267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390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Execution Environments</a:t>
            </a:r>
            <a:endParaRPr lang="en-US" sz="4000" dirty="0"/>
          </a:p>
        </p:txBody>
      </p:sp>
    </p:spTree>
    <p:extLst>
      <p:ext uri="{BB962C8B-B14F-4D97-AF65-F5344CB8AC3E}">
        <p14:creationId xmlns:p14="http://schemas.microsoft.com/office/powerpoint/2010/main" val="385849998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8753935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378830612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663357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49346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34082827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76214574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3: Define Your Trigger Strategy</a:t>
            </a:r>
            <a:endParaRPr lang="en-US" sz="4000" dirty="0"/>
          </a:p>
        </p:txBody>
      </p:sp>
    </p:spTree>
    <p:extLst>
      <p:ext uri="{BB962C8B-B14F-4D97-AF65-F5344CB8AC3E}">
        <p14:creationId xmlns:p14="http://schemas.microsoft.com/office/powerpoint/2010/main" val="30298219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3:</a:t>
            </a:r>
            <a:r>
              <a:rPr lang="en-US" sz="5400" dirty="0" smtClean="0">
                <a:latin typeface="+mn-lt"/>
              </a:rPr>
              <a:t> Define Your Trigger Strategy</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2" y="1267098"/>
            <a:ext cx="5826979" cy="2782388"/>
          </a:xfrm>
          <a:prstGeom prst="rect">
            <a:avLst/>
          </a:prstGeom>
        </p:spPr>
      </p:pic>
      <p:pic>
        <p:nvPicPr>
          <p:cNvPr id="30722" name="Picture 2" descr="Image result for neo mini gu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389" y="3790085"/>
            <a:ext cx="6934486" cy="296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Trigger Strategy</a:t>
            </a:r>
            <a:endParaRPr lang="en-US" sz="4000" dirty="0"/>
          </a:p>
        </p:txBody>
      </p:sp>
    </p:spTree>
    <p:extLst>
      <p:ext uri="{BB962C8B-B14F-4D97-AF65-F5344CB8AC3E}">
        <p14:creationId xmlns:p14="http://schemas.microsoft.com/office/powerpoint/2010/main" val="15788578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260195905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4: Educate Your Team</a:t>
            </a:r>
            <a:endParaRPr lang="en-US" sz="4000" dirty="0"/>
          </a:p>
        </p:txBody>
      </p:sp>
    </p:spTree>
    <p:extLst>
      <p:ext uri="{BB962C8B-B14F-4D97-AF65-F5344CB8AC3E}">
        <p14:creationId xmlns:p14="http://schemas.microsoft.com/office/powerpoint/2010/main" val="302485587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4:</a:t>
            </a:r>
            <a:r>
              <a:rPr lang="en-US" sz="5400" dirty="0" smtClean="0">
                <a:latin typeface="+mn-lt"/>
              </a:rPr>
              <a:t> Educate Your Team</a:t>
            </a:r>
            <a:endParaRPr lang="en-US" sz="54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3" y="1221380"/>
            <a:ext cx="11769634" cy="5486400"/>
          </a:xfrm>
          <a:prstGeom prst="rect">
            <a:avLst/>
          </a:prstGeom>
        </p:spPr>
      </p:pic>
    </p:spTree>
    <p:extLst>
      <p:ext uri="{BB962C8B-B14F-4D97-AF65-F5344CB8AC3E}">
        <p14:creationId xmlns:p14="http://schemas.microsoft.com/office/powerpoint/2010/main" val="11257933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Education Strategies</a:t>
            </a:r>
            <a:endParaRPr lang="en-US" sz="4000" dirty="0"/>
          </a:p>
        </p:txBody>
      </p:sp>
    </p:spTree>
    <p:extLst>
      <p:ext uri="{BB962C8B-B14F-4D97-AF65-F5344CB8AC3E}">
        <p14:creationId xmlns:p14="http://schemas.microsoft.com/office/powerpoint/2010/main" val="382448765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8340" l="9953" r="89969"/>
                    </a14:imgEffect>
                  </a14:imgLayer>
                </a14:imgProps>
              </a:ext>
              <a:ext uri="{28A0092B-C50C-407E-A947-70E740481C1C}">
                <a14:useLocalDpi xmlns:a14="http://schemas.microsoft.com/office/drawing/2010/main" val="0"/>
              </a:ext>
            </a:extLst>
          </a:blip>
          <a:stretch>
            <a:fillRect/>
          </a:stretch>
        </p:blipFill>
        <p:spPr>
          <a:xfrm>
            <a:off x="2285057" y="1269665"/>
            <a:ext cx="7621886" cy="4318670"/>
          </a:xfrm>
          <a:prstGeom prst="rect">
            <a:avLst/>
          </a:prstGeom>
        </p:spPr>
      </p:pic>
    </p:spTree>
    <p:extLst>
      <p:ext uri="{BB962C8B-B14F-4D97-AF65-F5344CB8AC3E}">
        <p14:creationId xmlns:p14="http://schemas.microsoft.com/office/powerpoint/2010/main" val="2095635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99493"/>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25" y="0"/>
            <a:ext cx="12355450" cy="6858000"/>
          </a:xfrm>
        </p:spPr>
      </p:pic>
    </p:spTree>
    <p:extLst>
      <p:ext uri="{BB962C8B-B14F-4D97-AF65-F5344CB8AC3E}">
        <p14:creationId xmlns:p14="http://schemas.microsoft.com/office/powerpoint/2010/main" val="22113666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905" b="89524" l="9914" r="99246">
                        <a14:foregroundMark x1="24138" y1="17460" x2="24138" y2="17460"/>
                        <a14:foregroundMark x1="29095" y1="49206" x2="29095" y2="49206"/>
                        <a14:foregroundMark x1="28017" y1="78095" x2="28017" y2="78095"/>
                        <a14:foregroundMark x1="51185" y1="57143" x2="51185" y2="57143"/>
                        <a14:foregroundMark x1="56358" y1="20000" x2="56358" y2="20000"/>
                        <a14:foregroundMark x1="87716" y1="37460" x2="87716" y2="37460"/>
                        <a14:foregroundMark x1="70582" y1="45397" x2="70582" y2="45397"/>
                      </a14:backgroundRemoval>
                    </a14:imgEffect>
                  </a14:imgLayer>
                </a14:imgProps>
              </a:ext>
              <a:ext uri="{28A0092B-C50C-407E-A947-70E740481C1C}">
                <a14:useLocalDpi xmlns:a14="http://schemas.microsoft.com/office/drawing/2010/main" val="0"/>
              </a:ext>
            </a:extLst>
          </a:blip>
          <a:stretch>
            <a:fillRect/>
          </a:stretch>
        </p:blipFill>
        <p:spPr>
          <a:xfrm>
            <a:off x="1676400" y="1928813"/>
            <a:ext cx="8839200" cy="3000375"/>
          </a:xfrm>
          <a:prstGeom prst="rect">
            <a:avLst/>
          </a:prstGeom>
        </p:spPr>
      </p:pic>
    </p:spTree>
    <p:extLst>
      <p:ext uri="{BB962C8B-B14F-4D97-AF65-F5344CB8AC3E}">
        <p14:creationId xmlns:p14="http://schemas.microsoft.com/office/powerpoint/2010/main" val="28364775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826478"/>
            <a:ext cx="11863754" cy="5205045"/>
          </a:xfrm>
          <a:prstGeom prst="rect">
            <a:avLst/>
          </a:prstGeom>
        </p:spPr>
      </p:pic>
    </p:spTree>
    <p:extLst>
      <p:ext uri="{BB962C8B-B14F-4D97-AF65-F5344CB8AC3E}">
        <p14:creationId xmlns:p14="http://schemas.microsoft.com/office/powerpoint/2010/main" val="9678464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75" y="266682"/>
            <a:ext cx="11408250" cy="6324637"/>
          </a:xfrm>
          <a:prstGeom prst="rect">
            <a:avLst/>
          </a:prstGeom>
        </p:spPr>
      </p:pic>
    </p:spTree>
    <p:extLst>
      <p:ext uri="{BB962C8B-B14F-4D97-AF65-F5344CB8AC3E}">
        <p14:creationId xmlns:p14="http://schemas.microsoft.com/office/powerpoint/2010/main" val="41472961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589" y="872186"/>
            <a:ext cx="9088822" cy="5113628"/>
          </a:xfrm>
          <a:prstGeom prst="rect">
            <a:avLst/>
          </a:prstGeom>
        </p:spPr>
      </p:pic>
    </p:spTree>
    <p:extLst>
      <p:ext uri="{BB962C8B-B14F-4D97-AF65-F5344CB8AC3E}">
        <p14:creationId xmlns:p14="http://schemas.microsoft.com/office/powerpoint/2010/main" val="117882539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65847639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7612029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7075825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Earlier On</a:t>
            </a:r>
          </a:p>
        </p:txBody>
      </p:sp>
    </p:spTree>
    <p:extLst>
      <p:ext uri="{BB962C8B-B14F-4D97-AF65-F5344CB8AC3E}">
        <p14:creationId xmlns:p14="http://schemas.microsoft.com/office/powerpoint/2010/main" val="4075790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
        <p:nvSpPr>
          <p:cNvPr id="4" name="Rectangle 3"/>
          <p:cNvSpPr/>
          <p:nvPr/>
        </p:nvSpPr>
        <p:spPr>
          <a:xfrm>
            <a:off x="5235389" y="5808220"/>
            <a:ext cx="5609464"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A little later then earlier on</a:t>
            </a:r>
          </a:p>
        </p:txBody>
      </p:sp>
    </p:spTree>
    <p:extLst>
      <p:ext uri="{BB962C8B-B14F-4D97-AF65-F5344CB8AC3E}">
        <p14:creationId xmlns:p14="http://schemas.microsoft.com/office/powerpoint/2010/main" val="1541664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
        <p:nvSpPr>
          <p:cNvPr id="6" name="Rectangle 5"/>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a:t>
            </a:r>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poop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382" y="891381"/>
            <a:ext cx="5075237" cy="507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090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4" y="142854"/>
            <a:ext cx="11740092" cy="6572293"/>
          </a:xfrm>
          <a:prstGeom prst="rect">
            <a:avLst/>
          </a:prstGeom>
        </p:spPr>
      </p:pic>
    </p:spTree>
    <p:extLst>
      <p:ext uri="{BB962C8B-B14F-4D97-AF65-F5344CB8AC3E}">
        <p14:creationId xmlns:p14="http://schemas.microsoft.com/office/powerpoint/2010/main" val="20757139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Wins</a:t>
            </a:r>
            <a:endParaRPr lang="en-US" sz="4000" dirty="0"/>
          </a:p>
        </p:txBody>
      </p:sp>
    </p:spTree>
    <p:extLst>
      <p:ext uri="{BB962C8B-B14F-4D97-AF65-F5344CB8AC3E}">
        <p14:creationId xmlns:p14="http://schemas.microsoft.com/office/powerpoint/2010/main" val="18924812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Scaled Our Tests</a:t>
            </a:r>
            <a:endParaRPr lang="en-US" sz="5400" dirty="0">
              <a:latin typeface="+mn-lt"/>
            </a:endParaRPr>
          </a:p>
        </p:txBody>
      </p:sp>
      <p:grpSp>
        <p:nvGrpSpPr>
          <p:cNvPr id="14" name="Group 13"/>
          <p:cNvGrpSpPr/>
          <p:nvPr/>
        </p:nvGrpSpPr>
        <p:grpSpPr>
          <a:xfrm>
            <a:off x="661989" y="1130282"/>
            <a:ext cx="10868023" cy="4701940"/>
            <a:chOff x="838200" y="1584805"/>
            <a:chExt cx="10868023" cy="4701940"/>
          </a:xfrm>
        </p:grpSpPr>
        <p:grpSp>
          <p:nvGrpSpPr>
            <p:cNvPr id="3" name="Group 2"/>
            <p:cNvGrpSpPr/>
            <p:nvPr/>
          </p:nvGrpSpPr>
          <p:grpSpPr>
            <a:xfrm>
              <a:off x="2573050" y="4987164"/>
              <a:ext cx="1664535" cy="930675"/>
              <a:chOff x="3962395" y="4718479"/>
              <a:chExt cx="884283" cy="526764"/>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4205327" y="4718479"/>
                <a:ext cx="641351" cy="209043"/>
              </a:xfrm>
              <a:prstGeom prst="rect">
                <a:avLst/>
              </a:prstGeom>
              <a:noFill/>
            </p:spPr>
            <p:txBody>
              <a:bodyPr wrap="square" rtlCol="0">
                <a:spAutoFit/>
              </a:bodyPr>
              <a:lstStyle/>
              <a:p>
                <a:r>
                  <a:rPr lang="en-US" b="1" dirty="0" smtClean="0">
                    <a:solidFill>
                      <a:schemeClr val="accent6">
                        <a:lumMod val="75000"/>
                      </a:schemeClr>
                    </a:solidFill>
                  </a:rPr>
                  <a:t>&lt; 50</a:t>
                </a:r>
                <a:endParaRPr lang="en-US" b="1" dirty="0">
                  <a:solidFill>
                    <a:schemeClr val="accent6">
                      <a:lumMod val="75000"/>
                    </a:schemeClr>
                  </a:solidFill>
                </a:endParaRPr>
              </a:p>
            </p:txBody>
          </p:sp>
        </p:grpSp>
        <p:grpSp>
          <p:nvGrpSpPr>
            <p:cNvPr id="9" name="Group 8"/>
            <p:cNvGrpSpPr/>
            <p:nvPr/>
          </p:nvGrpSpPr>
          <p:grpSpPr>
            <a:xfrm>
              <a:off x="6187438" y="3205161"/>
              <a:ext cx="1956646" cy="2725216"/>
              <a:chOff x="6187440" y="3693584"/>
              <a:chExt cx="1039467" cy="1542477"/>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27927" y="3693584"/>
                <a:ext cx="798980" cy="209043"/>
              </a:xfrm>
              <a:prstGeom prst="rect">
                <a:avLst/>
              </a:prstGeom>
              <a:noFill/>
            </p:spPr>
            <p:txBody>
              <a:bodyPr wrap="square" rtlCol="0">
                <a:spAutoFit/>
              </a:bodyPr>
              <a:lstStyle/>
              <a:p>
                <a:r>
                  <a:rPr lang="en-US" b="1" dirty="0" smtClean="0">
                    <a:solidFill>
                      <a:schemeClr val="accent6">
                        <a:lumMod val="75000"/>
                      </a:schemeClr>
                    </a:solidFill>
                  </a:rPr>
                  <a:t>1000</a:t>
                </a:r>
                <a:endParaRPr lang="en-US" b="1" dirty="0">
                  <a:solidFill>
                    <a:schemeClr val="accent6">
                      <a:lumMod val="75000"/>
                    </a:schemeClr>
                  </a:solidFill>
                </a:endParaRPr>
              </a:p>
            </p:txBody>
          </p:sp>
        </p:grpSp>
        <p:grpSp>
          <p:nvGrpSpPr>
            <p:cNvPr id="8" name="Group 7"/>
            <p:cNvGrpSpPr/>
            <p:nvPr/>
          </p:nvGrpSpPr>
          <p:grpSpPr>
            <a:xfrm>
              <a:off x="4380649" y="4443777"/>
              <a:ext cx="1734724" cy="1499039"/>
              <a:chOff x="5068031" y="4387603"/>
              <a:chExt cx="921571" cy="848458"/>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5348251" y="4387603"/>
                <a:ext cx="641351" cy="209042"/>
              </a:xfrm>
              <a:prstGeom prst="rect">
                <a:avLst/>
              </a:prstGeom>
              <a:noFill/>
            </p:spPr>
            <p:txBody>
              <a:bodyPr wrap="square" rtlCol="0">
                <a:spAutoFit/>
              </a:bodyPr>
              <a:lstStyle/>
              <a:p>
                <a:r>
                  <a:rPr lang="en-US" b="1" dirty="0" smtClean="0">
                    <a:solidFill>
                      <a:schemeClr val="accent6">
                        <a:lumMod val="75000"/>
                      </a:schemeClr>
                    </a:solidFill>
                  </a:rPr>
                  <a:t>500</a:t>
                </a:r>
                <a:endParaRPr lang="en-US" b="1" dirty="0">
                  <a:solidFill>
                    <a:schemeClr val="accent6">
                      <a:lumMod val="75000"/>
                    </a:schemeClr>
                  </a:solidFill>
                </a:endParaRPr>
              </a:p>
            </p:txBody>
          </p:sp>
        </p:grpSp>
        <p:sp>
          <p:nvSpPr>
            <p:cNvPr id="27" name="Rectangle 26"/>
            <p:cNvSpPr/>
            <p:nvPr/>
          </p:nvSpPr>
          <p:spPr>
            <a:xfrm>
              <a:off x="7994229" y="1951229"/>
              <a:ext cx="1618935" cy="3979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452821" y="1584805"/>
              <a:ext cx="1364858" cy="369332"/>
            </a:xfrm>
            <a:prstGeom prst="rect">
              <a:avLst/>
            </a:prstGeom>
            <a:noFill/>
          </p:spPr>
          <p:txBody>
            <a:bodyPr wrap="square" rtlCol="0">
              <a:spAutoFit/>
            </a:bodyPr>
            <a:lstStyle/>
            <a:p>
              <a:r>
                <a:rPr lang="en-US" b="1" dirty="0" smtClean="0">
                  <a:solidFill>
                    <a:schemeClr val="accent6">
                      <a:lumMod val="75000"/>
                    </a:schemeClr>
                  </a:solidFill>
                </a:rPr>
                <a:t>4000</a:t>
              </a:r>
              <a:endParaRPr lang="en-US" b="1" dirty="0">
                <a:solidFill>
                  <a:schemeClr val="accent6">
                    <a:lumMod val="75000"/>
                  </a:schemeClr>
                </a:solidFill>
              </a:endParaRPr>
            </a:p>
          </p:txBody>
        </p:sp>
        <p:grpSp>
          <p:nvGrpSpPr>
            <p:cNvPr id="11" name="Group 10"/>
            <p:cNvGrpSpPr/>
            <p:nvPr/>
          </p:nvGrpSpPr>
          <p:grpSpPr>
            <a:xfrm>
              <a:off x="838200" y="3318504"/>
              <a:ext cx="10868023" cy="1432636"/>
              <a:chOff x="3455305" y="3563203"/>
              <a:chExt cx="5773631" cy="810875"/>
            </a:xfrm>
          </p:grpSpPr>
          <p:cxnSp>
            <p:nvCxnSpPr>
              <p:cNvPr id="33" name="Straight Connector 32"/>
              <p:cNvCxnSpPr>
                <a:endCxn id="42" idx="1"/>
              </p:cNvCxnSpPr>
              <p:nvPr/>
            </p:nvCxnSpPr>
            <p:spPr>
              <a:xfrm flipV="1">
                <a:off x="3900904" y="3763535"/>
                <a:ext cx="4574913" cy="428788"/>
              </a:xfrm>
              <a:prstGeom prst="line">
                <a:avLst/>
              </a:prstGeom>
              <a:ln w="142875">
                <a:solidFill>
                  <a:srgbClr val="FF0000"/>
                </a:solidFill>
              </a:ln>
              <a:effectLst>
                <a:glow rad="279400">
                  <a:schemeClr val="accent6">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455305" y="3973413"/>
                <a:ext cx="578215" cy="400665"/>
              </a:xfrm>
              <a:prstGeom prst="rect">
                <a:avLst/>
              </a:prstGeom>
              <a:noFill/>
            </p:spPr>
            <p:txBody>
              <a:bodyPr wrap="square" rtlCol="0">
                <a:spAutoFit/>
              </a:bodyPr>
              <a:lstStyle/>
              <a:p>
                <a:r>
                  <a:rPr lang="en-US" sz="4000" b="1" dirty="0" smtClean="0">
                    <a:solidFill>
                      <a:srgbClr val="FF0000"/>
                    </a:solidFill>
                  </a:rPr>
                  <a:t>3hr</a:t>
                </a:r>
                <a:endParaRPr lang="en-US" sz="4000" b="1" dirty="0">
                  <a:solidFill>
                    <a:srgbClr val="FF0000"/>
                  </a:solidFill>
                </a:endParaRPr>
              </a:p>
            </p:txBody>
          </p:sp>
          <p:sp>
            <p:nvSpPr>
              <p:cNvPr id="42" name="TextBox 41"/>
              <p:cNvSpPr txBox="1"/>
              <p:nvPr/>
            </p:nvSpPr>
            <p:spPr>
              <a:xfrm>
                <a:off x="8475818" y="3563203"/>
                <a:ext cx="753118" cy="400665"/>
              </a:xfrm>
              <a:prstGeom prst="rect">
                <a:avLst/>
              </a:prstGeom>
              <a:noFill/>
            </p:spPr>
            <p:txBody>
              <a:bodyPr wrap="square" rtlCol="0">
                <a:spAutoFit/>
              </a:bodyPr>
              <a:lstStyle/>
              <a:p>
                <a:r>
                  <a:rPr lang="en-US" sz="4000" b="1" dirty="0" smtClean="0">
                    <a:solidFill>
                      <a:srgbClr val="FF0000"/>
                    </a:solidFill>
                  </a:rPr>
                  <a:t>3.5hr</a:t>
                </a:r>
                <a:endParaRPr lang="en-US" sz="4000" b="1" dirty="0">
                  <a:solidFill>
                    <a:srgbClr val="FF0000"/>
                  </a:solidFill>
                </a:endParaRPr>
              </a:p>
            </p:txBody>
          </p:sp>
        </p:grpSp>
        <p:sp>
          <p:nvSpPr>
            <p:cNvPr id="35" name="TextBox 34"/>
            <p:cNvSpPr txBox="1"/>
            <p:nvPr/>
          </p:nvSpPr>
          <p:spPr>
            <a:xfrm>
              <a:off x="3030337" y="5912508"/>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452821" y="5917413"/>
              <a:ext cx="1207251" cy="369332"/>
            </a:xfrm>
            <a:prstGeom prst="rect">
              <a:avLst/>
            </a:prstGeom>
            <a:noFill/>
          </p:spPr>
          <p:txBody>
            <a:bodyPr wrap="square" rtlCol="0">
              <a:spAutoFit/>
            </a:bodyPr>
            <a:lstStyle/>
            <a:p>
              <a:r>
                <a:rPr lang="en-US" dirty="0" smtClean="0"/>
                <a:t>2017</a:t>
              </a:r>
              <a:endParaRPr lang="en-US" dirty="0"/>
            </a:p>
          </p:txBody>
        </p:sp>
      </p:grpSp>
    </p:spTree>
    <p:extLst>
      <p:ext uri="{BB962C8B-B14F-4D97-AF65-F5344CB8AC3E}">
        <p14:creationId xmlns:p14="http://schemas.microsoft.com/office/powerpoint/2010/main" val="21042250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Broadened Quality</a:t>
            </a:r>
            <a:endParaRPr lang="en-US" sz="5400" dirty="0">
              <a:latin typeface="+mn-lt"/>
            </a:endParaRPr>
          </a:p>
        </p:txBody>
      </p:sp>
      <p:sp>
        <p:nvSpPr>
          <p:cNvPr id="29" name="Rectangle 28"/>
          <p:cNvSpPr/>
          <p:nvPr/>
        </p:nvSpPr>
        <p:spPr>
          <a:xfrm>
            <a:off x="2408796" y="4972638"/>
            <a:ext cx="1618935" cy="4920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614637" y="4442076"/>
            <a:ext cx="1207251" cy="707886"/>
          </a:xfrm>
          <a:prstGeom prst="rect">
            <a:avLst/>
          </a:prstGeom>
          <a:noFill/>
        </p:spPr>
        <p:txBody>
          <a:bodyPr wrap="square" rtlCol="0">
            <a:spAutoFit/>
          </a:bodyPr>
          <a:lstStyle/>
          <a:p>
            <a:pPr algn="ctr"/>
            <a:r>
              <a:rPr lang="en-US" sz="4000" b="1" dirty="0" smtClean="0">
                <a:solidFill>
                  <a:srgbClr val="FF0000"/>
                </a:solidFill>
              </a:rPr>
              <a:t>4</a:t>
            </a:r>
            <a:endParaRPr lang="en-US" sz="4000" b="1" dirty="0">
              <a:solidFill>
                <a:srgbClr val="FF0000"/>
              </a:solidFill>
            </a:endParaRPr>
          </a:p>
        </p:txBody>
      </p:sp>
      <p:sp>
        <p:nvSpPr>
          <p:cNvPr id="25" name="Rectangle 24"/>
          <p:cNvSpPr/>
          <p:nvPr/>
        </p:nvSpPr>
        <p:spPr>
          <a:xfrm>
            <a:off x="6023187" y="3191055"/>
            <a:ext cx="1618935" cy="22861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61381" y="2623299"/>
            <a:ext cx="1503964" cy="707887"/>
          </a:xfrm>
          <a:prstGeom prst="rect">
            <a:avLst/>
          </a:prstGeom>
          <a:noFill/>
        </p:spPr>
        <p:txBody>
          <a:bodyPr wrap="square" rtlCol="0">
            <a:spAutoFit/>
          </a:bodyPr>
          <a:lstStyle/>
          <a:p>
            <a:r>
              <a:rPr lang="en-US" sz="4000" b="1" dirty="0" smtClean="0">
                <a:solidFill>
                  <a:srgbClr val="FF0000"/>
                </a:solidFill>
              </a:rPr>
              <a:t>20</a:t>
            </a:r>
            <a:endParaRPr lang="en-US" sz="4000" b="1" dirty="0">
              <a:solidFill>
                <a:srgbClr val="FF0000"/>
              </a:solidFill>
            </a:endParaRPr>
          </a:p>
        </p:txBody>
      </p:sp>
      <p:sp>
        <p:nvSpPr>
          <p:cNvPr id="28" name="Rectangle 27"/>
          <p:cNvSpPr/>
          <p:nvPr/>
        </p:nvSpPr>
        <p:spPr>
          <a:xfrm>
            <a:off x="4216396" y="4442079"/>
            <a:ext cx="1618935" cy="10475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51534" y="3883020"/>
            <a:ext cx="1207251" cy="707886"/>
          </a:xfrm>
          <a:prstGeom prst="rect">
            <a:avLst/>
          </a:prstGeom>
          <a:noFill/>
        </p:spPr>
        <p:txBody>
          <a:bodyPr wrap="square" rtlCol="0">
            <a:spAutoFit/>
          </a:bodyPr>
          <a:lstStyle/>
          <a:p>
            <a:r>
              <a:rPr lang="en-US" sz="4000" b="1" dirty="0" smtClean="0">
                <a:solidFill>
                  <a:srgbClr val="FF0000"/>
                </a:solidFill>
              </a:rPr>
              <a:t>15</a:t>
            </a:r>
            <a:endParaRPr lang="en-US" sz="4000" b="1" dirty="0">
              <a:solidFill>
                <a:srgbClr val="FF0000"/>
              </a:solidFill>
            </a:endParaRPr>
          </a:p>
        </p:txBody>
      </p:sp>
      <p:sp>
        <p:nvSpPr>
          <p:cNvPr id="27" name="Rectangle 26"/>
          <p:cNvSpPr/>
          <p:nvPr/>
        </p:nvSpPr>
        <p:spPr>
          <a:xfrm>
            <a:off x="7829975" y="2457224"/>
            <a:ext cx="1618935" cy="302000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88567" y="972148"/>
            <a:ext cx="800793" cy="707886"/>
          </a:xfrm>
          <a:prstGeom prst="rect">
            <a:avLst/>
          </a:prstGeom>
          <a:noFill/>
        </p:spPr>
        <p:txBody>
          <a:bodyPr wrap="square" rtlCol="0">
            <a:spAutoFit/>
          </a:bodyPr>
          <a:lstStyle/>
          <a:p>
            <a:r>
              <a:rPr lang="en-US" sz="4000" b="1" dirty="0" smtClean="0">
                <a:solidFill>
                  <a:srgbClr val="FF0000"/>
                </a:solidFill>
              </a:rPr>
              <a:t>45</a:t>
            </a:r>
            <a:endParaRPr lang="en-US" sz="4000" b="1" dirty="0">
              <a:solidFill>
                <a:srgbClr val="FF0000"/>
              </a:solidFill>
            </a:endParaRPr>
          </a:p>
        </p:txBody>
      </p:sp>
      <p:sp>
        <p:nvSpPr>
          <p:cNvPr id="35" name="TextBox 34"/>
          <p:cNvSpPr txBox="1"/>
          <p:nvPr/>
        </p:nvSpPr>
        <p:spPr>
          <a:xfrm>
            <a:off x="2866083" y="5459364"/>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88567" y="5464269"/>
            <a:ext cx="1207251" cy="369332"/>
          </a:xfrm>
          <a:prstGeom prst="rect">
            <a:avLst/>
          </a:prstGeom>
          <a:noFill/>
        </p:spPr>
        <p:txBody>
          <a:bodyPr wrap="square" rtlCol="0">
            <a:spAutoFit/>
          </a:bodyPr>
          <a:lstStyle/>
          <a:p>
            <a:r>
              <a:rPr lang="en-US" dirty="0" smtClean="0"/>
              <a:t>2017</a:t>
            </a:r>
            <a:endParaRPr lang="en-US" dirty="0"/>
          </a:p>
        </p:txBody>
      </p:sp>
      <p:sp>
        <p:nvSpPr>
          <p:cNvPr id="20" name="Rectangle 19"/>
          <p:cNvSpPr/>
          <p:nvPr/>
        </p:nvSpPr>
        <p:spPr>
          <a:xfrm>
            <a:off x="7829974" y="1531880"/>
            <a:ext cx="1618935" cy="92534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30875" y="1728392"/>
            <a:ext cx="800793" cy="553998"/>
          </a:xfrm>
          <a:prstGeom prst="rect">
            <a:avLst/>
          </a:prstGeom>
          <a:noFill/>
        </p:spPr>
        <p:txBody>
          <a:bodyPr wrap="square" rtlCol="0">
            <a:spAutoFit/>
          </a:bodyPr>
          <a:lstStyle/>
          <a:p>
            <a:r>
              <a:rPr lang="en-US" sz="3000" b="1" dirty="0" smtClean="0">
                <a:solidFill>
                  <a:srgbClr val="002060"/>
                </a:solidFill>
              </a:rPr>
              <a:t>10</a:t>
            </a:r>
            <a:endParaRPr lang="en-US" sz="3000" b="1" dirty="0">
              <a:solidFill>
                <a:srgbClr val="002060"/>
              </a:solidFill>
            </a:endParaRPr>
          </a:p>
        </p:txBody>
      </p:sp>
      <p:sp>
        <p:nvSpPr>
          <p:cNvPr id="22" name="TextBox 21"/>
          <p:cNvSpPr txBox="1"/>
          <p:nvPr/>
        </p:nvSpPr>
        <p:spPr>
          <a:xfrm>
            <a:off x="8330875" y="3360891"/>
            <a:ext cx="617131" cy="553998"/>
          </a:xfrm>
          <a:prstGeom prst="rect">
            <a:avLst/>
          </a:prstGeom>
          <a:noFill/>
        </p:spPr>
        <p:txBody>
          <a:bodyPr wrap="square" rtlCol="0">
            <a:spAutoFit/>
          </a:bodyPr>
          <a:lstStyle/>
          <a:p>
            <a:r>
              <a:rPr lang="en-US" sz="3000" b="1" dirty="0" smtClean="0">
                <a:solidFill>
                  <a:srgbClr val="002060"/>
                </a:solidFill>
              </a:rPr>
              <a:t>35</a:t>
            </a:r>
            <a:endParaRPr lang="en-US" sz="3000" b="1" dirty="0">
              <a:solidFill>
                <a:srgbClr val="002060"/>
              </a:solidFill>
            </a:endParaRPr>
          </a:p>
        </p:txBody>
      </p:sp>
    </p:spTree>
    <p:extLst>
      <p:ext uri="{BB962C8B-B14F-4D97-AF65-F5344CB8AC3E}">
        <p14:creationId xmlns:p14="http://schemas.microsoft.com/office/powerpoint/2010/main" val="25260733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11" y="848965"/>
            <a:ext cx="4390293" cy="1325563"/>
          </a:xfrm>
        </p:spPr>
        <p:txBody>
          <a:bodyPr>
            <a:normAutofit fontScale="90000"/>
          </a:bodyPr>
          <a:lstStyle/>
          <a:p>
            <a:r>
              <a:rPr lang="en-US" sz="5400" dirty="0" smtClean="0">
                <a:latin typeface="+mn-lt"/>
              </a:rPr>
              <a:t>Erika </a:t>
            </a:r>
            <a:br>
              <a:rPr lang="en-US" sz="5400" dirty="0" smtClean="0">
                <a:latin typeface="+mn-lt"/>
              </a:rPr>
            </a:br>
            <a:r>
              <a:rPr lang="en-US" sz="5400" dirty="0" smtClean="0">
                <a:latin typeface="+mn-lt"/>
              </a:rPr>
              <a:t>Wilson</a:t>
            </a:r>
            <a:endParaRPr lang="en-US" sz="54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880" y="164123"/>
            <a:ext cx="5310240" cy="6494586"/>
          </a:xfrm>
          <a:prstGeom prst="rect">
            <a:avLst/>
          </a:prstGeom>
        </p:spPr>
      </p:pic>
      <p:sp>
        <p:nvSpPr>
          <p:cNvPr id="6" name="Title 1"/>
          <p:cNvSpPr txBox="1">
            <a:spLocks/>
          </p:cNvSpPr>
          <p:nvPr/>
        </p:nvSpPr>
        <p:spPr>
          <a:xfrm>
            <a:off x="-3358663" y="276621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Director</a:t>
            </a:r>
            <a:endParaRPr lang="en-US" dirty="0"/>
          </a:p>
        </p:txBody>
      </p:sp>
      <p:sp>
        <p:nvSpPr>
          <p:cNvPr id="7" name="Title 1"/>
          <p:cNvSpPr txBox="1">
            <a:spLocks/>
          </p:cNvSpPr>
          <p:nvPr/>
        </p:nvSpPr>
        <p:spPr>
          <a:xfrm>
            <a:off x="243252" y="4683469"/>
            <a:ext cx="331176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IT RAD Integrations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346" y="1511746"/>
            <a:ext cx="3832534" cy="3834507"/>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429472"/>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4477737"/>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Scale</a:t>
            </a:r>
            <a:r>
              <a:rPr lang="en-US" sz="4800" b="1" dirty="0">
                <a:ln w="0"/>
                <a:effectLst>
                  <a:outerShdw blurRad="38100" dist="19050" dir="2700000" algn="tl" rotWithShape="0">
                    <a:schemeClr val="dk1">
                      <a:alpha val="40000"/>
                    </a:schemeClr>
                  </a:outerShdw>
                </a:effectLst>
              </a:rPr>
              <a:t>, Share, Broaden, Your Test Automation!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76" y="1200838"/>
            <a:ext cx="3514166" cy="3451841"/>
          </a:xfrm>
          <a:prstGeom prst="rect">
            <a:avLst/>
          </a:prstGeom>
        </p:spPr>
      </p:pic>
      <p:pic>
        <p:nvPicPr>
          <p:cNvPr id="66564" name="Picture 4" descr="Image result for red p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51" y="1403300"/>
            <a:ext cx="4062558" cy="30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0140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Thanks For Your Time</a:t>
            </a:r>
            <a:endParaRPr lang="en-US" sz="4000" dirty="0"/>
          </a:p>
        </p:txBody>
      </p:sp>
    </p:spTree>
    <p:extLst>
      <p:ext uri="{BB962C8B-B14F-4D97-AF65-F5344CB8AC3E}">
        <p14:creationId xmlns:p14="http://schemas.microsoft.com/office/powerpoint/2010/main" val="170085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Autofit/>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8043</TotalTime>
  <Words>3024</Words>
  <Application>Microsoft Office PowerPoint</Application>
  <PresentationFormat>Widescreen</PresentationFormat>
  <Paragraphs>439</Paragraphs>
  <Slides>87</Slides>
  <Notes>81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87</vt:i4>
      </vt:variant>
    </vt:vector>
  </HeadingPairs>
  <TitlesOfParts>
    <vt:vector size="92" baseType="lpstr">
      <vt:lpstr>Arial</vt:lpstr>
      <vt:lpstr>Calibri</vt:lpstr>
      <vt:lpstr>Calibri Light</vt:lpstr>
      <vt:lpstr>Wingdings</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  (count “yes” responses in your head)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Core Concepts</vt:lpstr>
      <vt:lpstr>Generic: Testing For Any Product</vt:lpstr>
      <vt:lpstr>Adopted Early: Minimize Ambiguity</vt:lpstr>
      <vt:lpstr>Test Automation Pipeline Components</vt:lpstr>
      <vt:lpstr>Test Orchestrator</vt:lpstr>
      <vt:lpstr>PowerPoint Presentation</vt:lpstr>
      <vt:lpstr>Test Execution Environment</vt:lpstr>
      <vt:lpstr>PowerPoint Presentation</vt:lpstr>
      <vt:lpstr>PowerPoint Presentation</vt:lpstr>
      <vt:lpstr>PowerPoint Presentation</vt:lpstr>
      <vt:lpstr>Test Automation Pipeline Process Implementation</vt:lpstr>
      <vt:lpstr>Test Automation Pipeline 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Test Automation Pipeline Example Orchestrator</vt:lpstr>
      <vt:lpstr>PowerPoint Presentation</vt:lpstr>
      <vt:lpstr>PowerPoint Presentation</vt:lpstr>
      <vt:lpstr>PowerPoint Presentation</vt:lpstr>
      <vt:lpstr>PowerPoint Presentation</vt:lpstr>
      <vt:lpstr>PowerPoint Presentation</vt:lpstr>
      <vt:lpstr>Test Automation Pipeline 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Test Automation Pipeline Example Execution Environments</vt:lpstr>
      <vt:lpstr>PowerPoint Presentation</vt:lpstr>
      <vt:lpstr>PowerPoint Presentation</vt:lpstr>
      <vt:lpstr>PowerPoint Presentation</vt:lpstr>
      <vt:lpstr>PowerPoint Presentation</vt:lpstr>
      <vt:lpstr>PowerPoint Presentation</vt:lpstr>
      <vt:lpstr>PowerPoint Presentation</vt:lpstr>
      <vt:lpstr>Test Automation Pipeline Step 3: Define Your Trigger Strategy</vt:lpstr>
      <vt:lpstr>Step 3: Define Your Trigger Strategy</vt:lpstr>
      <vt:lpstr>Test Automation Pipeline Example Trigger Strategy</vt:lpstr>
      <vt:lpstr>PowerPoint Presentation</vt:lpstr>
      <vt:lpstr>Test Automation Pipeline Step 4: Educate Your Team</vt:lpstr>
      <vt:lpstr>Step 4: Educate Your Team</vt:lpstr>
      <vt:lpstr>Test Automation Pipeline Example Education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Wins</vt:lpstr>
      <vt:lpstr>Scaled Our Tests</vt:lpstr>
      <vt:lpstr>Broadened Quality</vt:lpstr>
      <vt:lpstr>Erika  Wilson</vt:lpstr>
      <vt:lpstr>PowerPoint Presentation</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236</cp:revision>
  <dcterms:created xsi:type="dcterms:W3CDTF">2017-08-23T16:20:25Z</dcterms:created>
  <dcterms:modified xsi:type="dcterms:W3CDTF">2017-09-13T02:01:31Z</dcterms:modified>
</cp:coreProperties>
</file>